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jx+togDW9X9CJBOT8Zp2FLa/xx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25e4cb537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d25e4cb5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2601f222b_2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d2601f222b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2601f222b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d2601f22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2601f222b_2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d2601f222b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26bf427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26bf427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2601f222b_2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2601f222b_2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2601f222b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2601f222b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2601f222b_2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d2601f222b_2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2601f222b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2601f222b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2601f222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2601f222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26bf4276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26bf4276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2601f222b_26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d2601f222b_2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2601f222b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2601f222b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2601f222b_26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d2601f222b_2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25e4cb537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d25e4cb537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25e4cb53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25e4cb53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26bf4276b_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26bf4276b_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26ad5fa9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d26ad5fa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tendencia no se exploró pues son necesarios más bien, lo que se obtuvo más bien es detección de anomalías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26bf4276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d26bf427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tendencia no se exploró pues son necesarios más bien, lo que se obtuvo más bien es detección de anomalías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5e4cb53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d25e4cb5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5e4cb537_0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d25e4cb53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2601f222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2601f222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rgbClr val="F9F0D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49644" t="0"/>
          <a:stretch/>
        </p:blipFill>
        <p:spPr>
          <a:xfrm>
            <a:off x="7298200" y="785150"/>
            <a:ext cx="1845801" cy="366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2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3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9F0D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Iconografía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Hey Banco 2023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Iconografía Dark mode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Hey, Banco 2023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">
  <p:cSld name="SECTION_HEADER_1">
    <p:bg>
      <p:bgPr>
        <a:solidFill>
          <a:srgbClr val="EFF4F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1">
  <p:cSld name="SECTION_HEADER_2">
    <p:bg>
      <p:bgPr>
        <a:solidFill>
          <a:srgbClr val="EFF4F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9F0D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idx="1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2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2">
            <a:alphaModFix/>
          </a:blip>
          <a:srcRect b="0" l="0" r="50391" t="0"/>
          <a:stretch/>
        </p:blipFill>
        <p:spPr>
          <a:xfrm>
            <a:off x="7323825" y="783350"/>
            <a:ext cx="1820175" cy="36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4643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3278" l="5651" r="0" t="0"/>
          <a:stretch/>
        </p:blipFill>
        <p:spPr>
          <a:xfrm>
            <a:off x="0" y="990000"/>
            <a:ext cx="4051574" cy="41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599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1" type="tx">
  <p:cSld name="TITLE_AND_BODY">
    <p:bg>
      <p:bgPr>
        <a:solidFill>
          <a:srgbClr val="FEFCF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303425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3386113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3" type="subTitle"/>
          </p:nvPr>
        </p:nvSpPr>
        <p:spPr>
          <a:xfrm>
            <a:off x="6357988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4" type="body"/>
          </p:nvPr>
        </p:nvSpPr>
        <p:spPr>
          <a:xfrm>
            <a:off x="333475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3" name="Google Shape;123;p23"/>
          <p:cNvSpPr txBox="1"/>
          <p:nvPr>
            <p:ph idx="5" type="body"/>
          </p:nvPr>
        </p:nvSpPr>
        <p:spPr>
          <a:xfrm>
            <a:off x="3386113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4" name="Google Shape;124;p23"/>
          <p:cNvSpPr txBox="1"/>
          <p:nvPr>
            <p:ph idx="6" type="body"/>
          </p:nvPr>
        </p:nvSpPr>
        <p:spPr>
          <a:xfrm>
            <a:off x="6357988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5" name="Google Shape;125;p23"/>
          <p:cNvSpPr txBox="1"/>
          <p:nvPr>
            <p:ph idx="7" type="subTitle"/>
          </p:nvPr>
        </p:nvSpPr>
        <p:spPr>
          <a:xfrm>
            <a:off x="1210100" y="999900"/>
            <a:ext cx="603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8" type="body"/>
          </p:nvPr>
        </p:nvSpPr>
        <p:spPr>
          <a:xfrm>
            <a:off x="1197525" y="1834325"/>
            <a:ext cx="603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b="0" l="0" r="45444" t="44347"/>
          <a:stretch/>
        </p:blipFill>
        <p:spPr>
          <a:xfrm>
            <a:off x="6714975" y="0"/>
            <a:ext cx="2429025" cy="24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 b="0" l="46725" r="0" t="0"/>
          <a:stretch/>
        </p:blipFill>
        <p:spPr>
          <a:xfrm>
            <a:off x="-1" y="937400"/>
            <a:ext cx="880302" cy="16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5083500" y="-900"/>
            <a:ext cx="4060500" cy="51453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464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5523475" y="1549025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None/>
              <a:defRPr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5523525" y="2267825"/>
            <a:ext cx="3363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36" name="Google Shape;136;p24"/>
          <p:cNvSpPr/>
          <p:nvPr>
            <p:ph idx="3" type="pic"/>
          </p:nvPr>
        </p:nvSpPr>
        <p:spPr>
          <a:xfrm>
            <a:off x="0" y="2825"/>
            <a:ext cx="50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2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050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33848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63646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4" name="Google Shape;144;p25"/>
          <p:cNvSpPr/>
          <p:nvPr/>
        </p:nvSpPr>
        <p:spPr>
          <a:xfrm>
            <a:off x="0" y="1600"/>
            <a:ext cx="9153300" cy="2851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>
            <p:ph idx="4" type="subTitle"/>
          </p:nvPr>
        </p:nvSpPr>
        <p:spPr>
          <a:xfrm>
            <a:off x="308650" y="823275"/>
            <a:ext cx="545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5" type="body"/>
          </p:nvPr>
        </p:nvSpPr>
        <p:spPr>
          <a:xfrm>
            <a:off x="308650" y="1631475"/>
            <a:ext cx="545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20678" l="0" r="0" t="0"/>
          <a:stretch/>
        </p:blipFill>
        <p:spPr>
          <a:xfrm rot="-5400000">
            <a:off x="7767642" y="1054910"/>
            <a:ext cx="1544474" cy="122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4650" y="895226"/>
            <a:ext cx="1544468" cy="15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idx="6" type="subTitle"/>
          </p:nvPr>
        </p:nvSpPr>
        <p:spPr>
          <a:xfrm>
            <a:off x="4057125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subTitle"/>
          </p:nvPr>
        </p:nvSpPr>
        <p:spPr>
          <a:xfrm>
            <a:off x="6770250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subTitle"/>
          </p:nvPr>
        </p:nvSpPr>
        <p:spPr>
          <a:xfrm>
            <a:off x="1077325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1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/>
          <p:nvPr>
            <p:ph idx="2" type="pic"/>
          </p:nvPr>
        </p:nvSpPr>
        <p:spPr>
          <a:xfrm>
            <a:off x="0" y="1000600"/>
            <a:ext cx="4722000" cy="3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" type="body"/>
          </p:nvPr>
        </p:nvSpPr>
        <p:spPr>
          <a:xfrm>
            <a:off x="5115650" y="2571700"/>
            <a:ext cx="3611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subTitle"/>
          </p:nvPr>
        </p:nvSpPr>
        <p:spPr>
          <a:xfrm>
            <a:off x="5115650" y="1000600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atos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100275" y="2478675"/>
            <a:ext cx="37926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2" type="subTitle"/>
          </p:nvPr>
        </p:nvSpPr>
        <p:spPr>
          <a:xfrm>
            <a:off x="5079575" y="1713150"/>
            <a:ext cx="3792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3" type="subTitle"/>
          </p:nvPr>
        </p:nvSpPr>
        <p:spPr>
          <a:xfrm>
            <a:off x="541975" y="2923800"/>
            <a:ext cx="1528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subTitle"/>
          </p:nvPr>
        </p:nvSpPr>
        <p:spPr>
          <a:xfrm>
            <a:off x="2927375" y="2923800"/>
            <a:ext cx="1528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do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0" y="0"/>
            <a:ext cx="5660700" cy="5143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65163" y="1177975"/>
            <a:ext cx="47787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Char char="●"/>
              <a:defRPr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subTitle"/>
          </p:nvPr>
        </p:nvSpPr>
        <p:spPr>
          <a:xfrm>
            <a:off x="6213113" y="2720925"/>
            <a:ext cx="2285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ítulo y frase">
  <p:cSld name="TITLE_1">
    <p:bg>
      <p:bgPr>
        <a:solidFill>
          <a:srgbClr val="FEFCF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3040950" y="794550"/>
            <a:ext cx="3062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2">
            <a:alphaModFix/>
          </a:blip>
          <a:srcRect b="48877" l="0" r="0" t="0"/>
          <a:stretch/>
        </p:blipFill>
        <p:spPr>
          <a:xfrm>
            <a:off x="1665150" y="2171425"/>
            <a:ext cx="5813699" cy="29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3084300" y="3487325"/>
            <a:ext cx="2975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2">
    <p:bg>
      <p:bgPr>
        <a:solidFill>
          <a:srgbClr val="24242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1" lang="es" sz="6500" u="none" cap="none" strike="noStrike">
                <a:solidFill>
                  <a:srgbClr val="7683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b="0" i="1" sz="6500" u="none" cap="none" strike="noStrike">
              <a:solidFill>
                <a:srgbClr val="76835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3">
    <p:bg>
      <p:bgPr>
        <a:solidFill>
          <a:srgbClr val="F9F0D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Iconografía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Hey Banco 2023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Iconografía Dark mode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Hey, Banco 2023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2">
  <p:cSld name="TITLE_3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1">
  <p:cSld name="TITLE_2_1">
    <p:bg>
      <p:bgPr>
        <a:solidFill>
          <a:srgbClr val="F9F0D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" type="secHead">
  <p:cSld name="SECTION_HEADER">
    <p:bg>
      <p:bgPr>
        <a:solidFill>
          <a:srgbClr val="4A5D9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30125" y="1270325"/>
            <a:ext cx="3165676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0"/>
          <p:cNvPicPr preferRelativeResize="0"/>
          <p:nvPr/>
        </p:nvPicPr>
        <p:blipFill rotWithShape="1">
          <a:blip r:embed="rId3">
            <a:alphaModFix/>
          </a:blip>
          <a:srcRect b="0" l="60279" r="0" t="0"/>
          <a:stretch/>
        </p:blipFill>
        <p:spPr>
          <a:xfrm>
            <a:off x="0" y="1270325"/>
            <a:ext cx="1257400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2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>
            <p:ph idx="2" type="pic"/>
          </p:nvPr>
        </p:nvSpPr>
        <p:spPr>
          <a:xfrm>
            <a:off x="474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11"/>
          <p:cNvSpPr/>
          <p:nvPr>
            <p:ph idx="3" type="pic"/>
          </p:nvPr>
        </p:nvSpPr>
        <p:spPr>
          <a:xfrm>
            <a:off x="663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11"/>
          <p:cNvSpPr/>
          <p:nvPr>
            <p:ph idx="4" type="pic"/>
          </p:nvPr>
        </p:nvSpPr>
        <p:spPr>
          <a:xfrm>
            <a:off x="474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11"/>
          <p:cNvSpPr/>
          <p:nvPr>
            <p:ph idx="5" type="pic"/>
          </p:nvPr>
        </p:nvSpPr>
        <p:spPr>
          <a:xfrm>
            <a:off x="663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308625" y="1761850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6" type="body"/>
          </p:nvPr>
        </p:nvSpPr>
        <p:spPr>
          <a:xfrm>
            <a:off x="308675" y="2629775"/>
            <a:ext cx="3611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idx="7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3" type="titleOnly">
  <p:cSld name="TITLE_ONLY">
    <p:bg>
      <p:bgPr>
        <a:solidFill>
          <a:srgbClr val="4A5D9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1138175" y="3818125"/>
            <a:ext cx="2677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4034675" y="3818125"/>
            <a:ext cx="4829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100721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341805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12"/>
          <p:cNvSpPr/>
          <p:nvPr>
            <p:ph idx="5" type="pic"/>
          </p:nvPr>
        </p:nvSpPr>
        <p:spPr>
          <a:xfrm>
            <a:off x="582889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12"/>
          <p:cNvSpPr txBox="1"/>
          <p:nvPr>
            <p:ph idx="6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a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25" y="1700"/>
            <a:ext cx="3620700" cy="5143500"/>
          </a:xfrm>
          <a:prstGeom prst="rect">
            <a:avLst/>
          </a:prstGeom>
          <a:solidFill>
            <a:srgbClr val="4A5D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036500" y="940775"/>
            <a:ext cx="2058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338275" y="1683600"/>
            <a:ext cx="27570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MAIN_POINT">
    <p:bg>
      <p:bgPr>
        <a:solidFill>
          <a:srgbClr val="24242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593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1" lang="es" sz="6500" u="none" cap="none" strike="noStrike">
                <a:solidFill>
                  <a:srgbClr val="6E7D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b="0" i="1" sz="6500" u="none" cap="none" strike="noStrike">
              <a:solidFill>
                <a:srgbClr val="6E7D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1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2">
  <p:cSld name="TITLE_1">
    <p:bg>
      <p:bgPr>
        <a:solidFill>
          <a:srgbClr val="4A5D9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3.png"/><Relationship Id="rId4" Type="http://schemas.openxmlformats.org/officeDocument/2006/relationships/image" Target="../media/image53.jpg"/><Relationship Id="rId5" Type="http://schemas.openxmlformats.org/officeDocument/2006/relationships/image" Target="../media/image3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jpg"/><Relationship Id="rId4" Type="http://schemas.openxmlformats.org/officeDocument/2006/relationships/image" Target="../media/image3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3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3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jpg"/><Relationship Id="rId4" Type="http://schemas.openxmlformats.org/officeDocument/2006/relationships/image" Target="../media/image22.jpg"/><Relationship Id="rId5" Type="http://schemas.openxmlformats.org/officeDocument/2006/relationships/image" Target="../media/image24.jpg"/><Relationship Id="rId6" Type="http://schemas.openxmlformats.org/officeDocument/2006/relationships/image" Target="../media/image27.jpg"/><Relationship Id="rId7" Type="http://schemas.openxmlformats.org/officeDocument/2006/relationships/image" Target="../media/image3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Relationship Id="rId4" Type="http://schemas.openxmlformats.org/officeDocument/2006/relationships/image" Target="../media/image36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hyperlink" Target="mailto:sacbe.garcia@cimat.mx" TargetMode="External"/><Relationship Id="rId5" Type="http://schemas.openxmlformats.org/officeDocument/2006/relationships/hyperlink" Target="mailto:viridiana.mendez@cimat.mx" TargetMode="External"/><Relationship Id="rId6" Type="http://schemas.openxmlformats.org/officeDocument/2006/relationships/hyperlink" Target="mailto:ricardo.zavala@cimat.mx" TargetMode="External"/><Relationship Id="rId7" Type="http://schemas.openxmlformats.org/officeDocument/2006/relationships/hyperlink" Target="mailto:luis.diaz@cimat.mx" TargetMode="External"/><Relationship Id="rId8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3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Relationship Id="rId4" Type="http://schemas.openxmlformats.org/officeDocument/2006/relationships/image" Target="../media/image32.png"/><Relationship Id="rId5" Type="http://schemas.openxmlformats.org/officeDocument/2006/relationships/image" Target="../media/image25.png"/><Relationship Id="rId6" Type="http://schemas.openxmlformats.org/officeDocument/2006/relationships/image" Target="../media/image33.png"/><Relationship Id="rId7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31.png"/><Relationship Id="rId7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28.png"/><Relationship Id="rId7" Type="http://schemas.openxmlformats.org/officeDocument/2006/relationships/image" Target="../media/image3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png"/><Relationship Id="rId4" Type="http://schemas.openxmlformats.org/officeDocument/2006/relationships/image" Target="../media/image3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6E7DA6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endParaRPr b="0" i="0" sz="900" u="none" cap="none" strike="noStrike">
              <a:solidFill>
                <a:srgbClr val="6E7D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4077387" y="3953206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mayo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83300" y="1765850"/>
            <a:ext cx="6774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4800">
                <a:solidFill>
                  <a:srgbClr val="4A5D90"/>
                </a:solidFill>
              </a:rPr>
              <a:t>SocialLead Insight </a:t>
            </a:r>
            <a:endParaRPr b="0" i="1" sz="48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7609800" y="172125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 txBox="1"/>
          <p:nvPr/>
        </p:nvSpPr>
        <p:spPr>
          <a:xfrm>
            <a:off x="83300" y="2640650"/>
            <a:ext cx="7157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2200">
                <a:solidFill>
                  <a:srgbClr val="4A5D90"/>
                </a:solidFill>
              </a:rPr>
              <a:t>Convertir interacciones en áreas de oportunidad</a:t>
            </a:r>
            <a:endParaRPr b="0" i="1" sz="22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24" y="114838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25e4cb537_0_53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2d25e4cb537_0_53"/>
          <p:cNvPicPr preferRelativeResize="0"/>
          <p:nvPr/>
        </p:nvPicPr>
        <p:blipFill rotWithShape="1">
          <a:blip r:embed="rId3">
            <a:alphaModFix/>
          </a:blip>
          <a:srcRect b="0" l="0" r="27703" t="0"/>
          <a:stretch/>
        </p:blipFill>
        <p:spPr>
          <a:xfrm>
            <a:off x="727200" y="740338"/>
            <a:ext cx="7355875" cy="36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d25e4cb537_0_53"/>
          <p:cNvSpPr txBox="1"/>
          <p:nvPr/>
        </p:nvSpPr>
        <p:spPr>
          <a:xfrm>
            <a:off x="3283650" y="846350"/>
            <a:ext cx="2576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Diseño de la tarjeta</a:t>
            </a:r>
            <a:endParaRPr b="1" sz="1700">
              <a:solidFill>
                <a:srgbClr val="242424"/>
              </a:solidFill>
            </a:endParaRPr>
          </a:p>
        </p:txBody>
      </p:sp>
      <p:pic>
        <p:nvPicPr>
          <p:cNvPr id="333" name="Google Shape;333;g2d25e4cb537_0_53"/>
          <p:cNvPicPr preferRelativeResize="0"/>
          <p:nvPr/>
        </p:nvPicPr>
        <p:blipFill rotWithShape="1">
          <a:blip r:embed="rId4">
            <a:alphaModFix/>
          </a:blip>
          <a:srcRect b="30941" l="11190" r="9330" t="26090"/>
          <a:stretch/>
        </p:blipFill>
        <p:spPr>
          <a:xfrm>
            <a:off x="4246675" y="1713325"/>
            <a:ext cx="778748" cy="526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g2d25e4cb537_0_53"/>
          <p:cNvCxnSpPr/>
          <p:nvPr/>
        </p:nvCxnSpPr>
        <p:spPr>
          <a:xfrm flipH="1">
            <a:off x="4046325" y="2305025"/>
            <a:ext cx="181200" cy="27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g2d25e4cb537_0_53"/>
          <p:cNvSpPr txBox="1"/>
          <p:nvPr/>
        </p:nvSpPr>
        <p:spPr>
          <a:xfrm>
            <a:off x="727200" y="4584300"/>
            <a:ext cx="7996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Hey Banco crea comunidad apostando por los diseños de sus tarjetas.</a:t>
            </a:r>
            <a:endParaRPr sz="1700">
              <a:solidFill>
                <a:srgbClr val="242424"/>
              </a:solidFill>
            </a:endParaRPr>
          </a:p>
        </p:txBody>
      </p:sp>
      <p:pic>
        <p:nvPicPr>
          <p:cNvPr id="336" name="Google Shape;336;g2d25e4cb537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d2601f222b_2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12" y="767625"/>
            <a:ext cx="7989314" cy="37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d2601f222b_27_0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d2601f222b_27_0"/>
          <p:cNvSpPr txBox="1"/>
          <p:nvPr/>
        </p:nvSpPr>
        <p:spPr>
          <a:xfrm>
            <a:off x="2427450" y="1181325"/>
            <a:ext cx="2258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42424"/>
                </a:solidFill>
              </a:rPr>
              <a:t>Lanzamiento de nuevo diseño de tarjeta</a:t>
            </a:r>
            <a:endParaRPr sz="1500">
              <a:solidFill>
                <a:srgbClr val="242424"/>
              </a:solidFill>
            </a:endParaRPr>
          </a:p>
        </p:txBody>
      </p:sp>
      <p:cxnSp>
        <p:nvCxnSpPr>
          <p:cNvPr id="344" name="Google Shape;344;g2d2601f222b_27_0"/>
          <p:cNvCxnSpPr/>
          <p:nvPr/>
        </p:nvCxnSpPr>
        <p:spPr>
          <a:xfrm rot="10800000">
            <a:off x="1994050" y="995050"/>
            <a:ext cx="366600" cy="32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g2d2601f222b_27_0"/>
          <p:cNvSpPr txBox="1"/>
          <p:nvPr/>
        </p:nvSpPr>
        <p:spPr>
          <a:xfrm>
            <a:off x="727200" y="4584300"/>
            <a:ext cx="7996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Incremento de interacciones por lanzamiento de nuevos productos.</a:t>
            </a:r>
            <a:endParaRPr sz="1700">
              <a:solidFill>
                <a:srgbClr val="242424"/>
              </a:solidFill>
            </a:endParaRPr>
          </a:p>
        </p:txBody>
      </p:sp>
      <p:pic>
        <p:nvPicPr>
          <p:cNvPr id="346" name="Google Shape;346;g2d2601f222b_2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g2d2601f222b_27_0"/>
          <p:cNvCxnSpPr/>
          <p:nvPr/>
        </p:nvCxnSpPr>
        <p:spPr>
          <a:xfrm flipH="1">
            <a:off x="5403175" y="1381500"/>
            <a:ext cx="307200" cy="32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g2d2601f222b_27_0"/>
          <p:cNvSpPr txBox="1"/>
          <p:nvPr/>
        </p:nvSpPr>
        <p:spPr>
          <a:xfrm>
            <a:off x="5800725" y="1125600"/>
            <a:ext cx="22584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42424"/>
                </a:solidFill>
              </a:rPr>
              <a:t>Lanzamiento de membresías MegaFan</a:t>
            </a:r>
            <a:endParaRPr sz="15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d2601f222b_2_0"/>
          <p:cNvPicPr preferRelativeResize="0"/>
          <p:nvPr/>
        </p:nvPicPr>
        <p:blipFill rotWithShape="1">
          <a:blip r:embed="rId3">
            <a:alphaModFix/>
          </a:blip>
          <a:srcRect b="2511" l="622" r="622" t="17237"/>
          <a:stretch/>
        </p:blipFill>
        <p:spPr>
          <a:xfrm>
            <a:off x="4572050" y="3291425"/>
            <a:ext cx="4464250" cy="16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d2601f222b_2_0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2d2601f222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1" y="613975"/>
            <a:ext cx="5166546" cy="25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d2601f222b_2_0"/>
          <p:cNvSpPr txBox="1"/>
          <p:nvPr/>
        </p:nvSpPr>
        <p:spPr>
          <a:xfrm>
            <a:off x="485550" y="673450"/>
            <a:ext cx="4295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Rumores de quiebre de Banco Azteca</a:t>
            </a:r>
            <a:endParaRPr b="1" sz="1700">
              <a:solidFill>
                <a:srgbClr val="242424"/>
              </a:solidFill>
            </a:endParaRPr>
          </a:p>
        </p:txBody>
      </p:sp>
      <p:sp>
        <p:nvSpPr>
          <p:cNvPr id="357" name="Google Shape;357;g2d2601f222b_2_0"/>
          <p:cNvSpPr txBox="1"/>
          <p:nvPr/>
        </p:nvSpPr>
        <p:spPr>
          <a:xfrm>
            <a:off x="5564400" y="2873150"/>
            <a:ext cx="2423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Problemas con la app</a:t>
            </a:r>
            <a:endParaRPr b="1" sz="1700">
              <a:solidFill>
                <a:srgbClr val="242424"/>
              </a:solidFill>
            </a:endParaRPr>
          </a:p>
        </p:txBody>
      </p:sp>
      <p:pic>
        <p:nvPicPr>
          <p:cNvPr id="358" name="Google Shape;358;g2d2601f222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74" y="3513113"/>
            <a:ext cx="4167201" cy="1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d2601f222b_2_0"/>
          <p:cNvSpPr txBox="1"/>
          <p:nvPr/>
        </p:nvSpPr>
        <p:spPr>
          <a:xfrm>
            <a:off x="5799575" y="1232850"/>
            <a:ext cx="2844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42424"/>
                </a:solidFill>
              </a:rPr>
              <a:t>La satisfacción del cliente se ve afectada por distintos eventos</a:t>
            </a:r>
            <a:endParaRPr sz="1600">
              <a:solidFill>
                <a:srgbClr val="242424"/>
              </a:solidFill>
            </a:endParaRPr>
          </a:p>
        </p:txBody>
      </p:sp>
      <p:pic>
        <p:nvPicPr>
          <p:cNvPr id="360" name="Google Shape;360;g2d2601f222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2601f222b_26_0"/>
          <p:cNvSpPr txBox="1"/>
          <p:nvPr>
            <p:ph type="title"/>
          </p:nvPr>
        </p:nvSpPr>
        <p:spPr>
          <a:xfrm>
            <a:off x="301925" y="1602275"/>
            <a:ext cx="70662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700"/>
              <a:t>Análisis de sentimiento</a:t>
            </a:r>
            <a:endParaRPr b="1" sz="4700"/>
          </a:p>
        </p:txBody>
      </p:sp>
      <p:sp>
        <p:nvSpPr>
          <p:cNvPr id="366" name="Google Shape;366;g2d2601f222b_26_0"/>
          <p:cNvSpPr txBox="1"/>
          <p:nvPr/>
        </p:nvSpPr>
        <p:spPr>
          <a:xfrm>
            <a:off x="422725" y="2979400"/>
            <a:ext cx="57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424"/>
                </a:solidFill>
              </a:rPr>
              <a:t>Usando agentes de extracción</a:t>
            </a:r>
            <a:endParaRPr sz="1800">
              <a:solidFill>
                <a:srgbClr val="242424"/>
              </a:solidFill>
            </a:endParaRPr>
          </a:p>
        </p:txBody>
      </p:sp>
      <p:pic>
        <p:nvPicPr>
          <p:cNvPr id="367" name="Google Shape;367;g2d2601f222b_2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26bf4276b_0_16"/>
          <p:cNvSpPr txBox="1"/>
          <p:nvPr/>
        </p:nvSpPr>
        <p:spPr>
          <a:xfrm>
            <a:off x="706800" y="145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373" name="Google Shape;373;g2d26bf4276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d26bf4276b_0_16"/>
          <p:cNvSpPr/>
          <p:nvPr/>
        </p:nvSpPr>
        <p:spPr>
          <a:xfrm>
            <a:off x="615500" y="1000700"/>
            <a:ext cx="3409500" cy="3852300"/>
          </a:xfrm>
          <a:prstGeom prst="roundRect">
            <a:avLst>
              <a:gd fmla="val 16667" name="adj"/>
            </a:avLst>
          </a:prstGeom>
          <a:solidFill>
            <a:srgbClr val="4A5D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" sz="2400">
                <a:solidFill>
                  <a:schemeClr val="lt1"/>
                </a:solidFill>
              </a:rPr>
              <a:t>F</a:t>
            </a:r>
            <a:r>
              <a:rPr lang="es" sz="2400">
                <a:solidFill>
                  <a:schemeClr val="lt1"/>
                </a:solidFill>
              </a:rPr>
              <a:t>eedback con sentimiento positivo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CashBack recibido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Hey, coins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Tasas de rendimientos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Acceso a festivales de música</a:t>
            </a:r>
            <a:endParaRPr>
              <a:solidFill>
                <a:srgbClr val="FEFCF6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75" name="Google Shape;375;g2d26bf4276b_0_16"/>
          <p:cNvSpPr/>
          <p:nvPr/>
        </p:nvSpPr>
        <p:spPr>
          <a:xfrm>
            <a:off x="4996625" y="1000700"/>
            <a:ext cx="3409500" cy="3852300"/>
          </a:xfrm>
          <a:prstGeom prst="roundRect">
            <a:avLst>
              <a:gd fmla="val 16667" name="adj"/>
            </a:avLst>
          </a:prstGeom>
          <a:solidFill>
            <a:srgbClr val="4A5D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</a:rPr>
              <a:t>F</a:t>
            </a:r>
            <a:r>
              <a:rPr lang="es" sz="2400">
                <a:solidFill>
                  <a:schemeClr val="lt1"/>
                </a:solidFill>
              </a:rPr>
              <a:t>eedback con sentimiento negativo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Demora en la asignación del crédito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Tweets que amenazan con cambiar de banco por la mala atención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Mala atención al cliente (Servicio lento)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Problemas en la cuenta (mal sentimiento de seguridad)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2601f222b_27_27"/>
          <p:cNvSpPr txBox="1"/>
          <p:nvPr/>
        </p:nvSpPr>
        <p:spPr>
          <a:xfrm>
            <a:off x="866000" y="124375"/>
            <a:ext cx="68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Proporción de tópicos en feedback </a:t>
            </a:r>
            <a:endParaRPr/>
          </a:p>
        </p:txBody>
      </p:sp>
      <p:pic>
        <p:nvPicPr>
          <p:cNvPr id="381" name="Google Shape;381;g2d2601f222b_27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d2601f222b_27_27"/>
          <p:cNvPicPr preferRelativeResize="0"/>
          <p:nvPr/>
        </p:nvPicPr>
        <p:blipFill rotWithShape="1">
          <a:blip r:embed="rId4">
            <a:alphaModFix/>
          </a:blip>
          <a:srcRect b="2290" l="0" r="0" t="2280"/>
          <a:stretch/>
        </p:blipFill>
        <p:spPr>
          <a:xfrm>
            <a:off x="4483925" y="1280075"/>
            <a:ext cx="4406375" cy="301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d2601f222b_27_27"/>
          <p:cNvPicPr preferRelativeResize="0"/>
          <p:nvPr/>
        </p:nvPicPr>
        <p:blipFill rotWithShape="1">
          <a:blip r:embed="rId5">
            <a:alphaModFix/>
          </a:blip>
          <a:srcRect b="0" l="3520" r="3594" t="8850"/>
          <a:stretch/>
        </p:blipFill>
        <p:spPr>
          <a:xfrm>
            <a:off x="331975" y="1266300"/>
            <a:ext cx="3884925" cy="30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d2601f222b_27_27"/>
          <p:cNvSpPr txBox="1"/>
          <p:nvPr/>
        </p:nvSpPr>
        <p:spPr>
          <a:xfrm>
            <a:off x="1594700" y="929700"/>
            <a:ext cx="10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Positivos.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85" name="Google Shape;385;g2d2601f222b_27_27"/>
          <p:cNvSpPr txBox="1"/>
          <p:nvPr/>
        </p:nvSpPr>
        <p:spPr>
          <a:xfrm>
            <a:off x="6266500" y="866100"/>
            <a:ext cx="10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Negativos.</a:t>
            </a:r>
            <a:endParaRPr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2601f222b_5_10"/>
          <p:cNvSpPr txBox="1"/>
          <p:nvPr>
            <p:ph idx="1" type="body"/>
          </p:nvPr>
        </p:nvSpPr>
        <p:spPr>
          <a:xfrm>
            <a:off x="5115650" y="2042700"/>
            <a:ext cx="3611700" cy="13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Mala experiencia en la atención al cliente (problemas con la cuenta, la app y demoras en la comunicación)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Tardanza en la asignación del crédito</a:t>
            </a:r>
            <a:endParaRPr/>
          </a:p>
        </p:txBody>
      </p:sp>
      <p:sp>
        <p:nvSpPr>
          <p:cNvPr id="391" name="Google Shape;391;g2d2601f222b_5_10"/>
          <p:cNvSpPr txBox="1"/>
          <p:nvPr>
            <p:ph idx="4" type="subTitle"/>
          </p:nvPr>
        </p:nvSpPr>
        <p:spPr>
          <a:xfrm>
            <a:off x="5115650" y="1000600"/>
            <a:ext cx="33636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en servicio encontrados en tweets con sentimiento negativo</a:t>
            </a:r>
            <a:endParaRPr/>
          </a:p>
        </p:txBody>
      </p:sp>
      <p:pic>
        <p:nvPicPr>
          <p:cNvPr id="392" name="Google Shape;392;g2d2601f222b_5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02" r="3993" t="0"/>
          <a:stretch/>
        </p:blipFill>
        <p:spPr>
          <a:xfrm>
            <a:off x="5225" y="895825"/>
            <a:ext cx="5033200" cy="3583350"/>
          </a:xfrm>
          <a:prstGeom prst="rect">
            <a:avLst/>
          </a:prstGeom>
        </p:spPr>
      </p:pic>
      <p:sp>
        <p:nvSpPr>
          <p:cNvPr id="393" name="Google Shape;393;g2d2601f222b_5_10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394" name="Google Shape;394;g2d2601f222b_5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2601f222b_26_6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Atracción de clientes potenciales</a:t>
            </a:r>
            <a:endParaRPr b="1" sz="4800"/>
          </a:p>
        </p:txBody>
      </p:sp>
      <p:pic>
        <p:nvPicPr>
          <p:cNvPr id="400" name="Google Shape;400;g2d2601f222b_2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d2601f222b_5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3" y="844625"/>
            <a:ext cx="8151674" cy="41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d2601f222b_5_17"/>
          <p:cNvSpPr txBox="1"/>
          <p:nvPr/>
        </p:nvSpPr>
        <p:spPr>
          <a:xfrm>
            <a:off x="903825" y="157600"/>
            <a:ext cx="784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Características que atraen clientes potenciales</a:t>
            </a:r>
            <a:endParaRPr/>
          </a:p>
        </p:txBody>
      </p:sp>
      <p:pic>
        <p:nvPicPr>
          <p:cNvPr id="407" name="Google Shape;407;g2d2601f222b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d2601f222b_6_0"/>
          <p:cNvPicPr preferRelativeResize="0"/>
          <p:nvPr/>
        </p:nvPicPr>
        <p:blipFill rotWithShape="1">
          <a:blip r:embed="rId3">
            <a:alphaModFix/>
          </a:blip>
          <a:srcRect b="8737" l="13206" r="37146" t="28270"/>
          <a:stretch/>
        </p:blipFill>
        <p:spPr>
          <a:xfrm>
            <a:off x="1351914" y="754000"/>
            <a:ext cx="5822189" cy="4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d2601f222b_6_0"/>
          <p:cNvSpPr txBox="1"/>
          <p:nvPr/>
        </p:nvSpPr>
        <p:spPr>
          <a:xfrm>
            <a:off x="7265100" y="4368475"/>
            <a:ext cx="11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Hey Coins</a:t>
            </a:r>
            <a:endParaRPr b="1">
              <a:solidFill>
                <a:srgbClr val="242424"/>
              </a:solidFill>
            </a:endParaRPr>
          </a:p>
        </p:txBody>
      </p:sp>
      <p:cxnSp>
        <p:nvCxnSpPr>
          <p:cNvPr id="414" name="Google Shape;414;g2d2601f222b_6_0"/>
          <p:cNvCxnSpPr/>
          <p:nvPr/>
        </p:nvCxnSpPr>
        <p:spPr>
          <a:xfrm rot="10800000">
            <a:off x="6066125" y="4127850"/>
            <a:ext cx="11484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g2d2601f222b_6_0"/>
          <p:cNvCxnSpPr/>
          <p:nvPr/>
        </p:nvCxnSpPr>
        <p:spPr>
          <a:xfrm>
            <a:off x="2006300" y="2006975"/>
            <a:ext cx="7764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g2d2601f222b_6_0"/>
          <p:cNvCxnSpPr/>
          <p:nvPr/>
        </p:nvCxnSpPr>
        <p:spPr>
          <a:xfrm flipH="1">
            <a:off x="5605200" y="1473225"/>
            <a:ext cx="92190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g2d2601f222b_6_0"/>
          <p:cNvCxnSpPr/>
          <p:nvPr/>
        </p:nvCxnSpPr>
        <p:spPr>
          <a:xfrm>
            <a:off x="866000" y="3478875"/>
            <a:ext cx="115650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g2d2601f222b_6_0"/>
          <p:cNvCxnSpPr/>
          <p:nvPr/>
        </p:nvCxnSpPr>
        <p:spPr>
          <a:xfrm flipH="1">
            <a:off x="6341100" y="2718675"/>
            <a:ext cx="1132200" cy="5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g2d2601f222b_6_0"/>
          <p:cNvSpPr txBox="1"/>
          <p:nvPr/>
        </p:nvSpPr>
        <p:spPr>
          <a:xfrm>
            <a:off x="7473288" y="2035163"/>
            <a:ext cx="15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Acceso a Festivales Musicales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0" name="Google Shape;420;g2d2601f222b_6_0"/>
          <p:cNvSpPr txBox="1"/>
          <p:nvPr/>
        </p:nvSpPr>
        <p:spPr>
          <a:xfrm>
            <a:off x="6458325" y="1004175"/>
            <a:ext cx="1423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Productos de inversión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1" name="Google Shape;421;g2d2601f222b_6_0"/>
          <p:cNvSpPr txBox="1"/>
          <p:nvPr/>
        </p:nvSpPr>
        <p:spPr>
          <a:xfrm>
            <a:off x="1375500" y="1634975"/>
            <a:ext cx="1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Cashback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2" name="Google Shape;422;g2d2601f222b_6_0"/>
          <p:cNvSpPr txBox="1"/>
          <p:nvPr/>
        </p:nvSpPr>
        <p:spPr>
          <a:xfrm>
            <a:off x="299900" y="2718675"/>
            <a:ext cx="186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Tasas de Rendimiento Atractivas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3" name="Google Shape;423;g2d2601f222b_6_0"/>
          <p:cNvSpPr txBox="1"/>
          <p:nvPr/>
        </p:nvSpPr>
        <p:spPr>
          <a:xfrm>
            <a:off x="866000" y="124375"/>
            <a:ext cx="68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Productos y servicios con sentimiento positivo</a:t>
            </a:r>
            <a:endParaRPr/>
          </a:p>
        </p:txBody>
      </p:sp>
      <p:pic>
        <p:nvPicPr>
          <p:cNvPr id="424" name="Google Shape;424;g2d2601f222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6bf4276b_1_2"/>
          <p:cNvSpPr txBox="1"/>
          <p:nvPr>
            <p:ph idx="1" type="subTitle"/>
          </p:nvPr>
        </p:nvSpPr>
        <p:spPr>
          <a:xfrm>
            <a:off x="3233400" y="508575"/>
            <a:ext cx="26772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" sz="1560"/>
              <a:t>NOSOTROS</a:t>
            </a:r>
            <a:endParaRPr b="1" sz="1560"/>
          </a:p>
        </p:txBody>
      </p:sp>
      <p:sp>
        <p:nvSpPr>
          <p:cNvPr id="216" name="Google Shape;216;g2d26bf4276b_1_2"/>
          <p:cNvSpPr txBox="1"/>
          <p:nvPr/>
        </p:nvSpPr>
        <p:spPr>
          <a:xfrm>
            <a:off x="222300" y="3463525"/>
            <a:ext cx="202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Viridiana Méndez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Matemáticas Aplicadas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7" name="Google Shape;217;g2d26bf4276b_1_2"/>
          <p:cNvSpPr txBox="1"/>
          <p:nvPr/>
        </p:nvSpPr>
        <p:spPr>
          <a:xfrm>
            <a:off x="7168900" y="3423075"/>
            <a:ext cx="15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Luis Díaz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Física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8" name="Google Shape;218;g2d26bf4276b_1_2"/>
          <p:cNvSpPr txBox="1"/>
          <p:nvPr/>
        </p:nvSpPr>
        <p:spPr>
          <a:xfrm>
            <a:off x="4747825" y="3423075"/>
            <a:ext cx="19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Sacbé García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Matemáticas Aplicadas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9" name="Google Shape;219;g2d26bf4276b_1_2"/>
          <p:cNvSpPr txBox="1"/>
          <p:nvPr/>
        </p:nvSpPr>
        <p:spPr>
          <a:xfrm>
            <a:off x="1878450" y="3463525"/>
            <a:ext cx="306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Ricardo Zavala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Ingeniería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Matemática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0" name="Google Shape;220;g2d26bf4276b_1_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540" l="0" r="0" t="3540"/>
          <a:stretch/>
        </p:blipFill>
        <p:spPr>
          <a:xfrm>
            <a:off x="267298" y="1332725"/>
            <a:ext cx="1931400" cy="1794600"/>
          </a:xfrm>
          <a:prstGeom prst="ellipse">
            <a:avLst/>
          </a:prstGeom>
        </p:spPr>
      </p:pic>
      <p:pic>
        <p:nvPicPr>
          <p:cNvPr id="221" name="Google Shape;221;g2d26bf4276b_1_2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3540" l="0" r="0" t="3540"/>
          <a:stretch/>
        </p:blipFill>
        <p:spPr>
          <a:xfrm>
            <a:off x="4625536" y="1332725"/>
            <a:ext cx="1931400" cy="1794600"/>
          </a:xfrm>
          <a:prstGeom prst="ellipse">
            <a:avLst/>
          </a:prstGeom>
        </p:spPr>
      </p:pic>
      <p:pic>
        <p:nvPicPr>
          <p:cNvPr id="222" name="Google Shape;222;g2d26bf4276b_1_2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3540" l="0" r="0" t="3540"/>
          <a:stretch/>
        </p:blipFill>
        <p:spPr>
          <a:xfrm>
            <a:off x="6807250" y="1332713"/>
            <a:ext cx="1931400" cy="1794600"/>
          </a:xfrm>
          <a:prstGeom prst="ellipse">
            <a:avLst/>
          </a:prstGeom>
        </p:spPr>
      </p:pic>
      <p:pic>
        <p:nvPicPr>
          <p:cNvPr id="223" name="Google Shape;223;g2d26bf4276b_1_2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2803" l="0" r="0" t="2803"/>
          <a:stretch/>
        </p:blipFill>
        <p:spPr>
          <a:xfrm>
            <a:off x="2443794" y="1332733"/>
            <a:ext cx="1931400" cy="1794600"/>
          </a:xfrm>
          <a:prstGeom prst="ellipse">
            <a:avLst/>
          </a:prstGeom>
        </p:spPr>
      </p:pic>
      <p:pic>
        <p:nvPicPr>
          <p:cNvPr id="224" name="Google Shape;224;g2d26bf4276b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324" y="9501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d26bf4276b_1_2"/>
          <p:cNvSpPr txBox="1"/>
          <p:nvPr/>
        </p:nvSpPr>
        <p:spPr>
          <a:xfrm>
            <a:off x="8313450" y="152300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2601f222b_26_11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Análisis de la competencia</a:t>
            </a:r>
            <a:endParaRPr b="1" sz="4800"/>
          </a:p>
        </p:txBody>
      </p:sp>
      <p:pic>
        <p:nvPicPr>
          <p:cNvPr id="430" name="Google Shape;430;g2d2601f222b_2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d2601f222b_5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024" y="743263"/>
            <a:ext cx="7505950" cy="38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d2601f222b_5_33"/>
          <p:cNvSpPr txBox="1"/>
          <p:nvPr/>
        </p:nvSpPr>
        <p:spPr>
          <a:xfrm>
            <a:off x="1509825" y="4692125"/>
            <a:ext cx="6321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Bancos con los que son comparados Hey Banco y los clientes igual prefieren </a:t>
            </a:r>
            <a:endParaRPr sz="1700">
              <a:solidFill>
                <a:srgbClr val="242424"/>
              </a:solidFill>
            </a:endParaRPr>
          </a:p>
        </p:txBody>
      </p:sp>
      <p:sp>
        <p:nvSpPr>
          <p:cNvPr id="437" name="Google Shape;437;g2d2601f222b_5_33"/>
          <p:cNvSpPr txBox="1"/>
          <p:nvPr/>
        </p:nvSpPr>
        <p:spPr>
          <a:xfrm>
            <a:off x="911750" y="139400"/>
            <a:ext cx="70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Bancos de la competencia nombrados en los tweets</a:t>
            </a:r>
            <a:endParaRPr/>
          </a:p>
        </p:txBody>
      </p:sp>
      <p:pic>
        <p:nvPicPr>
          <p:cNvPr id="438" name="Google Shape;438;g2d2601f222b_5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2601f222b_26_17"/>
          <p:cNvSpPr txBox="1"/>
          <p:nvPr>
            <p:ph type="title"/>
          </p:nvPr>
        </p:nvSpPr>
        <p:spPr>
          <a:xfrm>
            <a:off x="323325" y="76762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Trabajo futuro</a:t>
            </a:r>
            <a:endParaRPr b="1" sz="4800"/>
          </a:p>
        </p:txBody>
      </p:sp>
      <p:pic>
        <p:nvPicPr>
          <p:cNvPr id="444" name="Google Shape;444;g2d2601f222b_2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d2601f222b_26_17"/>
          <p:cNvSpPr txBox="1"/>
          <p:nvPr/>
        </p:nvSpPr>
        <p:spPr>
          <a:xfrm>
            <a:off x="564075" y="2263950"/>
            <a:ext cx="616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s">
                <a:solidFill>
                  <a:srgbClr val="242424"/>
                </a:solidFill>
              </a:rPr>
              <a:t>Utilizar un agente de extracción para clasificar los tweets en cada una de las áreas de servicio del ecosistema hey.</a:t>
            </a:r>
            <a:endParaRPr>
              <a:solidFill>
                <a:srgbClr val="24242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s">
                <a:solidFill>
                  <a:srgbClr val="242424"/>
                </a:solidFill>
              </a:rPr>
              <a:t>Extraer usuarios de los tweets para hacer segmentación de clientes</a:t>
            </a:r>
            <a:endParaRPr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25e4cb537_0_927"/>
          <p:cNvSpPr txBox="1"/>
          <p:nvPr/>
        </p:nvSpPr>
        <p:spPr>
          <a:xfrm>
            <a:off x="6301387" y="4317131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4A5D90"/>
                </a:solidFill>
              </a:rPr>
              <a:t>M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ayo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d25e4cb537_0_927"/>
          <p:cNvSpPr txBox="1"/>
          <p:nvPr/>
        </p:nvSpPr>
        <p:spPr>
          <a:xfrm>
            <a:off x="156075" y="973300"/>
            <a:ext cx="6774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4800">
                <a:solidFill>
                  <a:srgbClr val="4A5D90"/>
                </a:solidFill>
              </a:rPr>
              <a:t>SocialLead Insight </a:t>
            </a:r>
            <a:endParaRPr b="0" i="1" sz="48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d25e4cb537_0_927"/>
          <p:cNvSpPr txBox="1"/>
          <p:nvPr/>
        </p:nvSpPr>
        <p:spPr>
          <a:xfrm>
            <a:off x="7609800" y="172125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d25e4cb537_0_927"/>
          <p:cNvSpPr txBox="1"/>
          <p:nvPr/>
        </p:nvSpPr>
        <p:spPr>
          <a:xfrm>
            <a:off x="156075" y="1993675"/>
            <a:ext cx="7157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2200">
                <a:solidFill>
                  <a:srgbClr val="4A5D90"/>
                </a:solidFill>
              </a:rPr>
              <a:t>Convertir interacciones en áreas de oportunidad</a:t>
            </a:r>
            <a:endParaRPr b="0" i="1" sz="22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2d25e4cb537_0_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24" y="114838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d25e4cb537_0_927"/>
          <p:cNvSpPr txBox="1"/>
          <p:nvPr/>
        </p:nvSpPr>
        <p:spPr>
          <a:xfrm>
            <a:off x="1108625" y="1748825"/>
            <a:ext cx="16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56" name="Google Shape;456;g2d25e4cb537_0_927"/>
          <p:cNvSpPr txBox="1"/>
          <p:nvPr/>
        </p:nvSpPr>
        <p:spPr>
          <a:xfrm>
            <a:off x="437375" y="2961300"/>
            <a:ext cx="53943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242424"/>
                </a:solidFill>
              </a:rPr>
              <a:t>CONTACTANOS</a:t>
            </a:r>
            <a:endParaRPr b="1" i="1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Sacbé García García, </a:t>
            </a:r>
            <a:r>
              <a:rPr b="1" lang="e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sacbe.garcia@cimat.mx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Viridiana Itzel Méndez Vásquez </a:t>
            </a:r>
            <a:r>
              <a:rPr b="1" lang="es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viridiana.mendez@cimat.mx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Ricardo Alfredo Zavala Cordero </a:t>
            </a:r>
            <a:r>
              <a:rPr b="1" lang="es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ricardo.zavala@cimat.mx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Luis Díaz Calvo </a:t>
            </a:r>
            <a:r>
              <a:rPr b="1" lang="es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luis.diaz@cimat.mx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57" name="Google Shape;457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588" y="3476360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5800" y="3696097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6175" y="3907647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6213" y="4143422"/>
            <a:ext cx="276825" cy="27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25e4cb537_0_515"/>
          <p:cNvSpPr txBox="1"/>
          <p:nvPr>
            <p:ph idx="2" type="body"/>
          </p:nvPr>
        </p:nvSpPr>
        <p:spPr>
          <a:xfrm>
            <a:off x="338275" y="1992975"/>
            <a:ext cx="27570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Crédito Hey garantizado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de tarjeta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Cashback recibido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Tasa anual de inversión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Servicio al cliente</a:t>
            </a:r>
            <a:endParaRPr/>
          </a:p>
        </p:txBody>
      </p:sp>
      <p:sp>
        <p:nvSpPr>
          <p:cNvPr id="466" name="Google Shape;466;g2d25e4cb537_0_515"/>
          <p:cNvSpPr txBox="1"/>
          <p:nvPr>
            <p:ph idx="1" type="subTitle"/>
          </p:nvPr>
        </p:nvSpPr>
        <p:spPr>
          <a:xfrm>
            <a:off x="432825" y="940775"/>
            <a:ext cx="2909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Tópicos en feedback con sentimiento positivo</a:t>
            </a:r>
            <a:endParaRPr sz="2400"/>
          </a:p>
        </p:txBody>
      </p:sp>
      <p:pic>
        <p:nvPicPr>
          <p:cNvPr id="467" name="Google Shape;467;g2d25e4cb537_0_515"/>
          <p:cNvPicPr preferRelativeResize="0"/>
          <p:nvPr/>
        </p:nvPicPr>
        <p:blipFill rotWithShape="1">
          <a:blip r:embed="rId3">
            <a:alphaModFix/>
          </a:blip>
          <a:srcRect b="7869" l="8864" r="21883" t="5075"/>
          <a:stretch/>
        </p:blipFill>
        <p:spPr>
          <a:xfrm>
            <a:off x="3641350" y="794300"/>
            <a:ext cx="5502651" cy="4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d25e4cb537_0_515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469" name="Google Shape;469;g2d25e4cb537_0_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26bf4276b_44_0"/>
          <p:cNvSpPr txBox="1"/>
          <p:nvPr>
            <p:ph idx="2" type="body"/>
          </p:nvPr>
        </p:nvSpPr>
        <p:spPr>
          <a:xfrm>
            <a:off x="338275" y="1992975"/>
            <a:ext cx="27570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Demora en la asignación del crédito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Tweets que amenazan con cambiar de banco por la mala atención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Mala atención al cliente (Servicio lento)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Problemas en la cuenta (mal sentimiento de seguridad)</a:t>
            </a:r>
            <a:endParaRPr/>
          </a:p>
        </p:txBody>
      </p:sp>
      <p:sp>
        <p:nvSpPr>
          <p:cNvPr id="475" name="Google Shape;475;g2d26bf4276b_44_0"/>
          <p:cNvSpPr txBox="1"/>
          <p:nvPr>
            <p:ph idx="1" type="subTitle"/>
          </p:nvPr>
        </p:nvSpPr>
        <p:spPr>
          <a:xfrm>
            <a:off x="432825" y="940775"/>
            <a:ext cx="3060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Tópicos en </a:t>
            </a:r>
            <a:endParaRPr sz="2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feedback con sentimiento negativo</a:t>
            </a:r>
            <a:endParaRPr sz="2400"/>
          </a:p>
        </p:txBody>
      </p:sp>
      <p:pic>
        <p:nvPicPr>
          <p:cNvPr id="476" name="Google Shape;476;g2d26bf4276b_4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75" y="1093175"/>
            <a:ext cx="5509525" cy="329148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d26bf4276b_44_0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478" name="Google Shape;478;g2d26bf4276b_4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6ad5fa97_0_0"/>
          <p:cNvSpPr txBox="1"/>
          <p:nvPr/>
        </p:nvSpPr>
        <p:spPr>
          <a:xfrm>
            <a:off x="852648" y="220500"/>
            <a:ext cx="4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Generación de ideas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2d26ad5fa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g2d26ad5fa97_0_0"/>
          <p:cNvGrpSpPr/>
          <p:nvPr/>
        </p:nvGrpSpPr>
        <p:grpSpPr>
          <a:xfrm>
            <a:off x="823925" y="1047225"/>
            <a:ext cx="5460000" cy="2734475"/>
            <a:chOff x="796625" y="832750"/>
            <a:chExt cx="5460000" cy="2734475"/>
          </a:xfrm>
        </p:grpSpPr>
        <p:sp>
          <p:nvSpPr>
            <p:cNvPr id="233" name="Google Shape;233;g2d26ad5fa97_0_0"/>
            <p:cNvSpPr txBox="1"/>
            <p:nvPr/>
          </p:nvSpPr>
          <p:spPr>
            <a:xfrm>
              <a:off x="825350" y="832750"/>
              <a:ext cx="5214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/>
                <a:t>Identificación de perfiles de riesgo con base en los tweets.</a:t>
              </a:r>
              <a:r>
                <a:rPr b="0" i="0" lang="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500"/>
            </a:p>
          </p:txBody>
        </p:sp>
        <p:sp>
          <p:nvSpPr>
            <p:cNvPr id="234" name="Google Shape;234;g2d26ad5fa97_0_0"/>
            <p:cNvSpPr txBox="1"/>
            <p:nvPr/>
          </p:nvSpPr>
          <p:spPr>
            <a:xfrm>
              <a:off x="825348" y="2413980"/>
              <a:ext cx="489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0D0D0D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Análisis de Estrategias Financieras mediante tópicos utilizando un Enfoque Tradicional</a:t>
              </a:r>
              <a:endParaRPr sz="1600"/>
            </a:p>
          </p:txBody>
        </p:sp>
        <p:sp>
          <p:nvSpPr>
            <p:cNvPr id="235" name="Google Shape;235;g2d26ad5fa97_0_0"/>
            <p:cNvSpPr txBox="1"/>
            <p:nvPr/>
          </p:nvSpPr>
          <p:spPr>
            <a:xfrm>
              <a:off x="796625" y="3120825"/>
              <a:ext cx="546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rgbClr val="242424"/>
                  </a:solidFill>
                </a:rPr>
                <a:t>Análisis de sentimiento usando una LLM.</a:t>
              </a:r>
              <a:endParaRPr b="1" sz="1700">
                <a:solidFill>
                  <a:srgbClr val="242424"/>
                </a:solidFill>
              </a:endParaRPr>
            </a:p>
          </p:txBody>
        </p:sp>
        <p:sp>
          <p:nvSpPr>
            <p:cNvPr id="236" name="Google Shape;236;g2d26ad5fa97_0_0"/>
            <p:cNvSpPr txBox="1"/>
            <p:nvPr/>
          </p:nvSpPr>
          <p:spPr>
            <a:xfrm>
              <a:off x="825350" y="1614850"/>
              <a:ext cx="514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0D0D0D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Patrones de series temporales por tópicos en publicaciones de X por Hey Banco</a:t>
              </a:r>
              <a:endParaRPr sz="1600"/>
            </a:p>
          </p:txBody>
        </p:sp>
      </p:grpSp>
      <p:pic>
        <p:nvPicPr>
          <p:cNvPr id="237" name="Google Shape;237;g2d26ad5fa9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75" y="1704458"/>
            <a:ext cx="525950" cy="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d26ad5fa9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75" y="2522233"/>
            <a:ext cx="525950" cy="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d26ad5fa9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377" y="3205350"/>
            <a:ext cx="525950" cy="57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d26ad5fa9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375" y="961983"/>
            <a:ext cx="525950" cy="5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26bf4276b_0_32"/>
          <p:cNvSpPr txBox="1"/>
          <p:nvPr/>
        </p:nvSpPr>
        <p:spPr>
          <a:xfrm>
            <a:off x="852648" y="220500"/>
            <a:ext cx="4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SocialLead Insight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d26bf4276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d26bf4276b_0_32"/>
          <p:cNvSpPr txBox="1"/>
          <p:nvPr/>
        </p:nvSpPr>
        <p:spPr>
          <a:xfrm>
            <a:off x="464850" y="983500"/>
            <a:ext cx="7274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Se presenta una propuesta de tratamiento de tweets para la detección de Singularidades y tópicos en el periodo  Enero 2023- Abril 2024 para dar soporte a distintas áreas:</a:t>
            </a:r>
            <a:endParaRPr sz="1700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Marketing (Mayor interacción cuando se tiene nuevo diseños de tarjetas).</a:t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Soporte técnico (caídas y errores en las plataformas digitales).</a:t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Desarrolladores de servicios (CashBack, tasa de rendimiento).</a:t>
            </a:r>
            <a:endParaRPr sz="17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"/>
          <p:cNvSpPr txBox="1"/>
          <p:nvPr/>
        </p:nvSpPr>
        <p:spPr>
          <a:xfrm>
            <a:off x="852652" y="220512"/>
            <a:ext cx="215692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75" y="2571750"/>
            <a:ext cx="1081300" cy="108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"/>
          <p:cNvGrpSpPr/>
          <p:nvPr/>
        </p:nvGrpSpPr>
        <p:grpSpPr>
          <a:xfrm>
            <a:off x="182801" y="897446"/>
            <a:ext cx="8890474" cy="3325929"/>
            <a:chOff x="413151" y="841546"/>
            <a:chExt cx="8890474" cy="3325929"/>
          </a:xfrm>
        </p:grpSpPr>
        <p:sp>
          <p:nvSpPr>
            <p:cNvPr id="255" name="Google Shape;255;p3"/>
            <p:cNvSpPr txBox="1"/>
            <p:nvPr/>
          </p:nvSpPr>
          <p:spPr>
            <a:xfrm>
              <a:off x="1185370" y="1050771"/>
              <a:ext cx="291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Generar una estructura de datos.  </a:t>
              </a:r>
              <a:endParaRPr/>
            </a:p>
          </p:txBody>
        </p:sp>
        <p:sp>
          <p:nvSpPr>
            <p:cNvPr id="256" name="Google Shape;256;p3"/>
            <p:cNvSpPr txBox="1"/>
            <p:nvPr/>
          </p:nvSpPr>
          <p:spPr>
            <a:xfrm>
              <a:off x="3130348" y="2840680"/>
              <a:ext cx="489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Generación de valor con agente de extracción</a:t>
              </a:r>
              <a:endParaRPr/>
            </a:p>
          </p:txBody>
        </p:sp>
        <p:pic>
          <p:nvPicPr>
            <p:cNvPr descr="Server contorno" id="257" name="Google Shape;25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3151" y="84154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"/>
            <p:cNvSpPr txBox="1"/>
            <p:nvPr/>
          </p:nvSpPr>
          <p:spPr>
            <a:xfrm>
              <a:off x="3843625" y="3767275"/>
              <a:ext cx="546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242424"/>
                  </a:solidFill>
                </a:rPr>
                <a:t>Extracción de </a:t>
              </a:r>
              <a:r>
                <a:rPr lang="es">
                  <a:solidFill>
                    <a:srgbClr val="242424"/>
                  </a:solidFill>
                </a:rPr>
                <a:t>tópicos y frecuencia de palabras por características</a:t>
              </a:r>
              <a:r>
                <a:rPr lang="es">
                  <a:solidFill>
                    <a:srgbClr val="242424"/>
                  </a:solidFill>
                </a:rPr>
                <a:t>.</a:t>
              </a:r>
              <a:endParaRPr>
                <a:solidFill>
                  <a:srgbClr val="242424"/>
                </a:solidFill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1853150" y="1895425"/>
              <a:ext cx="51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Crear un agente de extracciones utilizando LangChain</a:t>
              </a:r>
              <a:endParaRPr/>
            </a:p>
          </p:txBody>
        </p:sp>
        <p:pic>
          <p:nvPicPr>
            <p:cNvPr descr="List contorno" id="260" name="Google Shape;26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3151" y="1689304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126" y="3696125"/>
            <a:ext cx="707025" cy="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2d25e4cb537_0_50"/>
          <p:cNvGrpSpPr/>
          <p:nvPr/>
        </p:nvGrpSpPr>
        <p:grpSpPr>
          <a:xfrm>
            <a:off x="1978637" y="1202068"/>
            <a:ext cx="2407147" cy="2190413"/>
            <a:chOff x="1978637" y="1202068"/>
            <a:chExt cx="2407147" cy="2190413"/>
          </a:xfrm>
        </p:grpSpPr>
        <p:sp>
          <p:nvSpPr>
            <p:cNvPr id="268" name="Google Shape;268;g2d25e4cb537_0_50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2d25e4cb537_0_50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2d25e4cb537_0_50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Sentimientos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" name="Google Shape;271;g2d25e4cb537_0_50"/>
          <p:cNvGrpSpPr/>
          <p:nvPr/>
        </p:nvGrpSpPr>
        <p:grpSpPr>
          <a:xfrm>
            <a:off x="2867112" y="2599927"/>
            <a:ext cx="2108006" cy="2437164"/>
            <a:chOff x="2867112" y="2599927"/>
            <a:chExt cx="2108006" cy="2437164"/>
          </a:xfrm>
        </p:grpSpPr>
        <p:sp>
          <p:nvSpPr>
            <p:cNvPr id="272" name="Google Shape;272;g2d25e4cb537_0_50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2d25e4cb537_0_50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2d25e4cb537_0_50"/>
            <p:cNvSpPr txBox="1"/>
            <p:nvPr/>
          </p:nvSpPr>
          <p:spPr>
            <a:xfrm rot="2154780">
              <a:off x="3600913" y="3211809"/>
              <a:ext cx="585622" cy="562882"/>
            </a:xfrm>
            <a:prstGeom prst="rect">
              <a:avLst/>
            </a:prstGeom>
            <a:solidFill>
              <a:srgbClr val="4A5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Leads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g2d25e4cb537_0_50"/>
          <p:cNvGrpSpPr/>
          <p:nvPr/>
        </p:nvGrpSpPr>
        <p:grpSpPr>
          <a:xfrm>
            <a:off x="4337515" y="2464414"/>
            <a:ext cx="2424506" cy="2097542"/>
            <a:chOff x="4337515" y="2464414"/>
            <a:chExt cx="2424506" cy="2097542"/>
          </a:xfrm>
        </p:grpSpPr>
        <p:sp>
          <p:nvSpPr>
            <p:cNvPr id="276" name="Google Shape;276;g2d25e4cb537_0_50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2d25e4cb537_0_50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2d25e4cb537_0_50"/>
            <p:cNvSpPr txBox="1"/>
            <p:nvPr/>
          </p:nvSpPr>
          <p:spPr>
            <a:xfrm rot="-2245204">
              <a:off x="4861696" y="3231661"/>
              <a:ext cx="818558" cy="563064"/>
            </a:xfrm>
            <a:prstGeom prst="rect">
              <a:avLst/>
            </a:prstGeom>
            <a:solidFill>
              <a:srgbClr val="4A5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g2d25e4cb537_0_50"/>
          <p:cNvGrpSpPr/>
          <p:nvPr/>
        </p:nvGrpSpPr>
        <p:grpSpPr>
          <a:xfrm>
            <a:off x="3263096" y="71333"/>
            <a:ext cx="2344104" cy="2370669"/>
            <a:chOff x="3263096" y="71333"/>
            <a:chExt cx="2344104" cy="2370669"/>
          </a:xfrm>
        </p:grpSpPr>
        <p:sp>
          <p:nvSpPr>
            <p:cNvPr id="280" name="Google Shape;280;g2d25e4cb537_0_50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2d25e4cb537_0_50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2d25e4cb537_0_50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Retroalimentación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g2d25e4cb537_0_50"/>
          <p:cNvGrpSpPr/>
          <p:nvPr/>
        </p:nvGrpSpPr>
        <p:grpSpPr>
          <a:xfrm>
            <a:off x="4593307" y="804376"/>
            <a:ext cx="2268741" cy="2444000"/>
            <a:chOff x="4593307" y="804376"/>
            <a:chExt cx="2268741" cy="2444000"/>
          </a:xfrm>
        </p:grpSpPr>
        <p:sp>
          <p:nvSpPr>
            <p:cNvPr id="284" name="Google Shape;284;g2d25e4cb537_0_50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2d25e4cb537_0_50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2d25e4cb537_0_50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Competencia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7" name="Google Shape;287;g2d25e4cb537_0_50"/>
          <p:cNvPicPr preferRelativeResize="0"/>
          <p:nvPr/>
        </p:nvPicPr>
        <p:blipFill rotWithShape="1">
          <a:blip r:embed="rId3">
            <a:alphaModFix/>
          </a:blip>
          <a:srcRect b="0" l="22944" r="19952" t="0"/>
          <a:stretch/>
        </p:blipFill>
        <p:spPr>
          <a:xfrm>
            <a:off x="4125438" y="2131875"/>
            <a:ext cx="893124" cy="8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d25e4cb537_0_50"/>
          <p:cNvSpPr txBox="1"/>
          <p:nvPr/>
        </p:nvSpPr>
        <p:spPr>
          <a:xfrm>
            <a:off x="852652" y="220512"/>
            <a:ext cx="21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Características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d25e4cb537_0_50"/>
          <p:cNvSpPr txBox="1"/>
          <p:nvPr/>
        </p:nvSpPr>
        <p:spPr>
          <a:xfrm>
            <a:off x="6652125" y="1403175"/>
            <a:ext cx="23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Percepción de usuarios hey, sobre otros bancos.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0" name="Google Shape;290;g2d25e4cb537_0_50"/>
          <p:cNvSpPr txBox="1"/>
          <p:nvPr/>
        </p:nvSpPr>
        <p:spPr>
          <a:xfrm>
            <a:off x="6167900" y="3946350"/>
            <a:ext cx="23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Problemas reportados por los usuarios hey,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1" name="Google Shape;291;g2d25e4cb537_0_50"/>
          <p:cNvSpPr txBox="1"/>
          <p:nvPr/>
        </p:nvSpPr>
        <p:spPr>
          <a:xfrm>
            <a:off x="1325700" y="4265450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2" name="Google Shape;292;g2d25e4cb537_0_50"/>
          <p:cNvSpPr txBox="1"/>
          <p:nvPr/>
        </p:nvSpPr>
        <p:spPr>
          <a:xfrm>
            <a:off x="604750" y="1596850"/>
            <a:ext cx="2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3" name="Google Shape;293;g2d25e4cb537_0_50"/>
          <p:cNvSpPr txBox="1"/>
          <p:nvPr/>
        </p:nvSpPr>
        <p:spPr>
          <a:xfrm>
            <a:off x="3445525" y="273325"/>
            <a:ext cx="20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Idea principal de tweet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4" name="Google Shape;294;g2d25e4cb537_0_50"/>
          <p:cNvSpPr txBox="1"/>
          <p:nvPr/>
        </p:nvSpPr>
        <p:spPr>
          <a:xfrm>
            <a:off x="529425" y="4308500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Interés</a:t>
            </a:r>
            <a:r>
              <a:rPr lang="es">
                <a:solidFill>
                  <a:srgbClr val="242424"/>
                </a:solidFill>
              </a:rPr>
              <a:t> por </a:t>
            </a:r>
            <a:r>
              <a:rPr lang="es">
                <a:solidFill>
                  <a:srgbClr val="242424"/>
                </a:solidFill>
              </a:rPr>
              <a:t>algún</a:t>
            </a:r>
            <a:r>
              <a:rPr lang="es">
                <a:solidFill>
                  <a:srgbClr val="242424"/>
                </a:solidFill>
              </a:rPr>
              <a:t> servicio o producto.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5" name="Google Shape;295;g2d25e4cb537_0_50"/>
          <p:cNvSpPr txBox="1"/>
          <p:nvPr/>
        </p:nvSpPr>
        <p:spPr>
          <a:xfrm>
            <a:off x="550925" y="1672175"/>
            <a:ext cx="2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Sentimiento del usuario</a:t>
            </a:r>
            <a:endParaRPr>
              <a:solidFill>
                <a:srgbClr val="242424"/>
              </a:solidFill>
            </a:endParaRPr>
          </a:p>
        </p:txBody>
      </p:sp>
      <p:pic>
        <p:nvPicPr>
          <p:cNvPr id="296" name="Google Shape;296;g2d25e4cb537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25e4cb537_0_524"/>
          <p:cNvSpPr txBox="1"/>
          <p:nvPr/>
        </p:nvSpPr>
        <p:spPr>
          <a:xfrm>
            <a:off x="852652" y="220512"/>
            <a:ext cx="21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Resumen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2d25e4cb537_0_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13" y="1857387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d25e4cb537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552" y="1390650"/>
            <a:ext cx="14573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d25e4cb537_0_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832" y="1654980"/>
            <a:ext cx="1833550" cy="18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25e4cb537_0_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588" y="1760300"/>
            <a:ext cx="1622900" cy="1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d25e4cb537_0_524"/>
          <p:cNvSpPr/>
          <p:nvPr/>
        </p:nvSpPr>
        <p:spPr>
          <a:xfrm>
            <a:off x="1874438" y="2553288"/>
            <a:ext cx="594300" cy="36900"/>
          </a:xfrm>
          <a:prstGeom prst="roundRect">
            <a:avLst>
              <a:gd fmla="val 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d25e4cb537_0_524"/>
          <p:cNvSpPr/>
          <p:nvPr/>
        </p:nvSpPr>
        <p:spPr>
          <a:xfrm>
            <a:off x="3970575" y="25532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d25e4cb537_0_524"/>
          <p:cNvSpPr/>
          <p:nvPr/>
        </p:nvSpPr>
        <p:spPr>
          <a:xfrm>
            <a:off x="5937575" y="25532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d25e4cb537_0_524"/>
          <p:cNvSpPr txBox="1"/>
          <p:nvPr/>
        </p:nvSpPr>
        <p:spPr>
          <a:xfrm>
            <a:off x="683700" y="3286125"/>
            <a:ext cx="12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Base original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10" name="Google Shape;310;g2d25e4cb537_0_524"/>
          <p:cNvSpPr txBox="1"/>
          <p:nvPr/>
        </p:nvSpPr>
        <p:spPr>
          <a:xfrm>
            <a:off x="4160050" y="3752850"/>
            <a:ext cx="2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Base con </a:t>
            </a:r>
            <a:r>
              <a:rPr lang="es">
                <a:solidFill>
                  <a:srgbClr val="242424"/>
                </a:solidFill>
              </a:rPr>
              <a:t>características</a:t>
            </a:r>
            <a:endParaRPr>
              <a:solidFill>
                <a:srgbClr val="2424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de valor.</a:t>
            </a:r>
            <a:endParaRPr>
              <a:solidFill>
                <a:srgbClr val="242424"/>
              </a:solidFill>
            </a:endParaRPr>
          </a:p>
        </p:txBody>
      </p:sp>
      <p:pic>
        <p:nvPicPr>
          <p:cNvPr id="311" name="Google Shape;311;g2d25e4cb537_0_5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d2601f222b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5" y="1520800"/>
            <a:ext cx="8839199" cy="2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d2601f222b_5_1"/>
          <p:cNvSpPr txBox="1"/>
          <p:nvPr/>
        </p:nvSpPr>
        <p:spPr>
          <a:xfrm>
            <a:off x="992400" y="143550"/>
            <a:ext cx="53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Estructura de la base de datos generada</a:t>
            </a:r>
            <a:endParaRPr/>
          </a:p>
        </p:txBody>
      </p:sp>
      <p:pic>
        <p:nvPicPr>
          <p:cNvPr id="318" name="Google Shape;318;g2d2601f222b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Tendencias de mercado</a:t>
            </a:r>
            <a:endParaRPr b="1" sz="4800"/>
          </a:p>
        </p:txBody>
      </p:sp>
      <p:sp>
        <p:nvSpPr>
          <p:cNvPr id="324" name="Google Shape;324;p2"/>
          <p:cNvSpPr txBox="1"/>
          <p:nvPr/>
        </p:nvSpPr>
        <p:spPr>
          <a:xfrm>
            <a:off x="422750" y="3442425"/>
            <a:ext cx="57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424"/>
                </a:solidFill>
              </a:rPr>
              <a:t>Evolución de tópicos con respecto al tiempo</a:t>
            </a:r>
            <a:endParaRPr sz="1800">
              <a:solidFill>
                <a:srgbClr val="242424"/>
              </a:solidFill>
            </a:endParaRPr>
          </a:p>
        </p:txBody>
      </p:sp>
      <p:pic>
        <p:nvPicPr>
          <p:cNvPr id="325" name="Google Shape;3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